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4" r:id="rId8"/>
    <p:sldId id="265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2CA1C-FA38-5C4C-A06C-22A8DF29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2D4EC0-EF69-5E47-BE7D-8F0860D3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80FB3-8DF8-7049-8404-886C9F66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BA2D25-1FC0-514F-A97F-8D36A049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918AE1-DED4-2A43-B974-A446D825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5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4F49C-F7A2-DF45-8D2D-22C81A24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465EE2-2D32-C84D-AD56-7E969D811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2006D-3FCB-BF4F-8114-0BD5997E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83D53-D29F-4241-9986-713819E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B9005-5989-5F41-ADBA-7B050615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628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ADF2CF-5AEE-2142-B912-C80C34178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79D9F8-24E6-E140-B3D6-78BBA0BDF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1DECB-7A81-F541-9232-A8BA3E6F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27F0-D183-E547-A462-8EE2FB32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7752B-5398-FA4B-B066-D4E22A90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804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41653-7E12-5D46-A2D2-A169A380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9E1E7-6305-A541-AAF6-0AB0DCE84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FAD5B-93E9-8E47-B865-9263DF34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65B2CF-3149-7847-9DFF-2C160F88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965B8-CC7D-0245-8BC7-17EBF7A6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3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1054D-74F7-F543-9580-80C6C0C5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3C633D-7BE2-714A-BCCE-5307540C6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4C9B9-3FD1-E342-801F-B8FC93CF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BF8E24-D374-BC46-835B-32AD99E2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9941F-2826-F348-BAB7-56E06FB5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88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93185-958A-B94C-90C1-2D4DA5CE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A76CA-EDB8-0A46-946F-9AAC28BD6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619434-1E55-BB4B-9340-04E4E2982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A23288-50A6-6B45-B69B-049CA143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68AD65-35A1-5146-95A5-E10D71A3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A1E62-1B38-B043-931F-EC9E2E17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384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F2EC7-1DB0-F24F-A619-C1A255D3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E864C0-C929-AE41-9176-B44C95930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A146E3-3F97-D943-A49D-6D0AB5232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09C03B-D725-9B48-948B-12CD266EA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1C99FF-9439-E142-9792-BD02A83E0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CF7C4E-C2B5-5B43-BFA0-F45649DD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0D62CE-FB3A-B04B-8604-2399B8A8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A7F3D-2D07-EA42-A9B8-CF918768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8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38DC4-5E5B-B14E-8B4B-95618157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034613-026D-D748-9279-E773C8E1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14603F-C23B-5D45-8685-45A5B52A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094977-BE56-0E43-AA11-807B90CE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9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3C34F7-050C-3143-97BA-F88ACC0C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91CF49-8D2B-D647-AC04-722C7539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B2406A-1C83-664A-B827-A190BB3B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8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87788-38E4-C344-8046-FA1A5C31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68BC5C-969A-BE4D-8A94-544C6AA74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771098-463F-3841-9C76-F822BE96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639CCE-BB51-534B-B48F-3F3F6C9D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B38553-B59E-EA42-87F6-B3415994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B662D0-E7C6-2549-B549-8113143D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01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76B04-5822-BA4E-BC8E-37336BA7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D88031-FF64-FA4B-8917-B13BDB61F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C729D5-6454-B34C-9F24-7D8F1FB8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497531-146F-DD42-8FE0-F86FEF26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BA43E0-C2D1-A842-9E34-5EF3D9C3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805A77-1DA3-1649-89E6-9A2C2366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19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7BE992-3952-2E4B-A927-99B555E9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CC671-50E0-1C42-A855-C6D8E775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28E61-46D3-E549-84B2-4FBA4C89B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2AE3-034E-3C4D-A9AF-2C9E731F8701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D3322E-FD3D-7A45-B1B5-F16EA6EE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9595E-565E-FD4D-B4BA-DFFDEEE9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AD73-5873-1942-B8E1-744E9CB5F3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48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cionpublica.gov.co/eva/gestornormativo/norma.php?i=321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funcionpublica.gov.co/eva/gestornormativo/norma.php?i=62866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b.gov.co/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AADDF-A5FC-934F-A4D7-B71A6A83C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719" y="1729673"/>
            <a:ext cx="6836482" cy="173584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002060"/>
                </a:solidFill>
                <a:latin typeface="Barlow" panose="020B0604020202020204" pitchFamily="2" charset="0"/>
              </a:rPr>
              <a:t>Diligenciamiento Bienes y Rentas SIGEP II</a:t>
            </a:r>
          </a:p>
        </p:txBody>
      </p:sp>
    </p:spTree>
    <p:extLst>
      <p:ext uri="{BB962C8B-B14F-4D97-AF65-F5344CB8AC3E}">
        <p14:creationId xmlns:p14="http://schemas.microsoft.com/office/powerpoint/2010/main" val="190637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9" y="49036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28" y="1284288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Barlow Medium" pitchFamily="2" charset="77"/>
              </a:rPr>
              <a:t>¿Cómo diligencio la Declaración de Bienes y Rentas en el SIGEP II?</a:t>
            </a:r>
          </a:p>
          <a:p>
            <a:endParaRPr lang="es-MX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F384FF-5E42-494E-9742-53BCAFF25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6"/>
          <a:stretch/>
        </p:blipFill>
        <p:spPr>
          <a:xfrm>
            <a:off x="391759" y="2047258"/>
            <a:ext cx="7160508" cy="344090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87DE45E-BFA8-4505-AFA4-D2ECD6230610}"/>
              </a:ext>
            </a:extLst>
          </p:cNvPr>
          <p:cNvSpPr txBox="1"/>
          <p:nvPr/>
        </p:nvSpPr>
        <p:spPr>
          <a:xfrm>
            <a:off x="7784336" y="2047258"/>
            <a:ext cx="35948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Barlow Medium" pitchFamily="2" charset="77"/>
              </a:rPr>
              <a:t>En Histórico de declaración de bienes y rentas encontrará la declaración del periodo 2022 para imprimir y entregar en la Institución Educativa para que la Institución la entregue en la Secretaría de Educación cumpliendo con el cronograma establecido en Circular. </a:t>
            </a:r>
          </a:p>
        </p:txBody>
      </p:sp>
    </p:spTree>
    <p:extLst>
      <p:ext uri="{BB962C8B-B14F-4D97-AF65-F5344CB8AC3E}">
        <p14:creationId xmlns:p14="http://schemas.microsoft.com/office/powerpoint/2010/main" val="233253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Declaración de Bienes y Rentas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93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ES" sz="2000" dirty="0">
                <a:latin typeface="Barlow Medium" pitchFamily="2" charset="77"/>
              </a:rPr>
              <a:t>La Declaración de Bienes y Rentas es una obligación de todos los servidores públicos de entidades y organismos públicos, se realiza en el SIGEP y contiene información detallada de ingresos, cuentas bancarias, bienes patrimoniales, acreencias y obligaciones y participación en juntas, consejos directivos, corporaciones, sociedades o en cualquier organización o actividad privada de carácter económico o sin ánimo de lucro dentro o fuera del país y solo podrá ser utilizada para los fines y propósitos de la aplicación de las normas del servicio público.</a:t>
            </a:r>
          </a:p>
          <a:p>
            <a:pPr marL="0" indent="0" algn="l">
              <a:buNone/>
            </a:pPr>
            <a:r>
              <a:rPr lang="es-ES" sz="2000" dirty="0">
                <a:latin typeface="Barlow Medium" pitchFamily="2" charset="77"/>
              </a:rPr>
              <a:t>Artículo 122 de la Constitución Política de Colombia, </a:t>
            </a:r>
            <a:r>
              <a:rPr lang="es-ES" sz="2000" dirty="0">
                <a:latin typeface="Barlow Medium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Ley 190 de 1995</a:t>
            </a:r>
            <a:r>
              <a:rPr lang="es-ES" sz="2000" dirty="0">
                <a:latin typeface="Barlow Medium" pitchFamily="2" charset="77"/>
              </a:rPr>
              <a:t> y </a:t>
            </a:r>
            <a:r>
              <a:rPr lang="es-ES" sz="2000" dirty="0">
                <a:latin typeface="Barlow Medium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1083 de 2015.</a:t>
            </a:r>
            <a:endParaRPr lang="es-ES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311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Barlow Medium" pitchFamily="2" charset="77"/>
              </a:rPr>
              <a:t>Tenga a la mano la siguiente información :</a:t>
            </a:r>
          </a:p>
          <a:p>
            <a:endParaRPr lang="es-MX" sz="2000" dirty="0">
              <a:latin typeface="Barlow Medium" pitchFamily="2" charset="77"/>
            </a:endParaRPr>
          </a:p>
          <a:p>
            <a:pPr algn="just"/>
            <a:r>
              <a:rPr lang="es-MX" sz="2000" dirty="0">
                <a:latin typeface="Barlow Medium" pitchFamily="2" charset="77"/>
              </a:rPr>
              <a:t>Certificado </a:t>
            </a:r>
            <a:r>
              <a:rPr lang="es-ES" sz="2000" dirty="0">
                <a:latin typeface="Barlow Medium" pitchFamily="2" charset="77"/>
              </a:rPr>
              <a:t> de ingresos y retenciones por rentas de trabajo y de pensiones Año gravable 2022 que se encuentra disponible en la página de la Secretaría de Educación </a:t>
            </a:r>
            <a:r>
              <a:rPr lang="es-ES" sz="2000" dirty="0">
                <a:latin typeface="Barlow Medium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https://www.seb.gov.co/</a:t>
            </a:r>
            <a:r>
              <a:rPr lang="es-ES" sz="2000" dirty="0">
                <a:latin typeface="Barlow Medium" pitchFamily="2" charset="77"/>
              </a:rPr>
              <a:t> - Talento Humano – Desprendible Humano – Registra datos de ingreso- Reportes – Certificado Ing. y </a:t>
            </a:r>
            <a:r>
              <a:rPr lang="es-ES" sz="2000" dirty="0" err="1">
                <a:latin typeface="Barlow Medium" pitchFamily="2" charset="77"/>
              </a:rPr>
              <a:t>Ret</a:t>
            </a:r>
            <a:r>
              <a:rPr lang="es-ES" sz="2000" dirty="0">
                <a:latin typeface="Barlow Medium" pitchFamily="2" charset="77"/>
              </a:rPr>
              <a:t>. y escoge el correspondiente al año 2022.</a:t>
            </a:r>
            <a:endParaRPr lang="es-CO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B19CE3-788F-40E0-94ED-D40343A6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74" y="4034365"/>
            <a:ext cx="9679869" cy="16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Barlow Medium" pitchFamily="2" charset="77"/>
              </a:rPr>
              <a:t>Tenga a la mano la siguiente información :</a:t>
            </a:r>
          </a:p>
          <a:p>
            <a:endParaRPr lang="es-MX" sz="2000" dirty="0">
              <a:latin typeface="Barlow Medium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latin typeface="Barlow Medium" pitchFamily="2" charset="77"/>
              </a:rPr>
              <a:t>Información de los ingresos y rentas laborales los cuáles extrae del certificado de ingresos y retenciones que se menciona en la diapositiva anterior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latin typeface="Barlow Medium" pitchFamily="2" charset="77"/>
              </a:rPr>
              <a:t>Información de ingresos o rentas no laborales en caso de aplicar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latin typeface="Barlow Medium" pitchFamily="2" charset="77"/>
              </a:rPr>
              <a:t>Número de cuenta de ahorro o corriente y el saldo con el que contaba a diciembre de 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latin typeface="Barlow Medium" pitchFamily="2" charset="77"/>
              </a:rPr>
              <a:t>Información de bienes patrimoniales en caso de aplicar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latin typeface="Barlow Medium" pitchFamily="2" charset="77"/>
              </a:rPr>
              <a:t>Información Actividad económica privada en caso de aplicar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2000" dirty="0">
                <a:latin typeface="Barlow Medium" pitchFamily="2" charset="77"/>
              </a:rPr>
              <a:t>Información de las acreencias y obligaciones con las que contaba a diciembre de 2022</a:t>
            </a: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089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Barlow Medium" pitchFamily="2" charset="77"/>
              </a:rPr>
              <a:t>¿Cómo diligencio la Declaración de Bienes y Rentas en el SIGEP II?</a:t>
            </a:r>
          </a:p>
          <a:p>
            <a:pPr marL="0" indent="0">
              <a:buNone/>
            </a:pPr>
            <a:endParaRPr lang="es-MX" sz="2000" dirty="0">
              <a:latin typeface="Barlow Medium" pitchFamily="2" charset="77"/>
            </a:endParaRPr>
          </a:p>
          <a:p>
            <a:pPr marL="457200" indent="-457200">
              <a:buAutoNum type="arabicPeriod"/>
            </a:pPr>
            <a:r>
              <a:rPr lang="es-MX" sz="2000" dirty="0">
                <a:latin typeface="Barlow Medium" pitchFamily="2" charset="77"/>
              </a:rPr>
              <a:t>Ingresar en Información personal – Mi declaración de Bienes</a:t>
            </a:r>
          </a:p>
          <a:p>
            <a:pPr marL="457200" indent="-457200">
              <a:buAutoNum type="arabicPeriod"/>
            </a:pPr>
            <a:r>
              <a:rPr lang="es-MX" sz="2000" dirty="0">
                <a:latin typeface="Barlow Medium" pitchFamily="2" charset="77"/>
              </a:rPr>
              <a:t>Elija tipo de declaración (periódica)</a:t>
            </a:r>
          </a:p>
          <a:p>
            <a:pPr marL="457200" indent="-457200">
              <a:buAutoNum type="arabicPeriod"/>
            </a:pPr>
            <a:r>
              <a:rPr lang="es-MX" sz="2000" dirty="0">
                <a:latin typeface="Barlow Medium" pitchFamily="2" charset="77"/>
              </a:rPr>
              <a:t>Entidad ALCALDIA DE BUCARAMANGA</a:t>
            </a:r>
          </a:p>
          <a:p>
            <a:pPr marL="0" indent="0">
              <a:buNone/>
            </a:pPr>
            <a:endParaRPr lang="es-MX" sz="2000" dirty="0">
              <a:latin typeface="Barlow Medium" pitchFamily="2" charset="77"/>
            </a:endParaRPr>
          </a:p>
          <a:p>
            <a:pPr marL="342900" indent="-342900">
              <a:buAutoNum type="arabicPeriod"/>
            </a:pPr>
            <a:endParaRPr lang="es-ES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013F48-FC33-4BC1-9532-0A7F69D1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42" y="3685382"/>
            <a:ext cx="64484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377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Barlow Medium" pitchFamily="2" charset="77"/>
              </a:rPr>
              <a:t>¿Cómo diligencio la Declaración de Bienes y Rentas en el SIGEP II?</a:t>
            </a:r>
          </a:p>
          <a:p>
            <a:pPr marL="0" indent="0">
              <a:buNone/>
            </a:pPr>
            <a:endParaRPr lang="es-MX" sz="2000" dirty="0">
              <a:latin typeface="Barlow Medium" pitchFamily="2" charset="77"/>
            </a:endParaRPr>
          </a:p>
          <a:p>
            <a:pPr marL="0" indent="0">
              <a:buNone/>
            </a:pPr>
            <a:r>
              <a:rPr lang="es-MX" sz="2000" dirty="0">
                <a:latin typeface="Barlow Medium" pitchFamily="2" charset="77"/>
              </a:rPr>
              <a:t>4. Diligenciar las secciones </a:t>
            </a:r>
          </a:p>
          <a:p>
            <a:pPr marL="0" indent="0">
              <a:buNone/>
            </a:pPr>
            <a:r>
              <a:rPr lang="es-MX" sz="2000" dirty="0">
                <a:latin typeface="Barlow Medium" pitchFamily="2" charset="77"/>
              </a:rPr>
              <a:t>5. Dar GUARDAR DEFINITIVO</a:t>
            </a:r>
          </a:p>
          <a:p>
            <a:pPr marL="0" indent="0">
              <a:buNone/>
            </a:pPr>
            <a:r>
              <a:rPr lang="es-MX" sz="2000" dirty="0">
                <a:latin typeface="Barlow Medium" pitchFamily="2" charset="77"/>
              </a:rPr>
              <a:t>6. Una vez aparezca el PDF de la declaración dé clic en SI para que quede guardada</a:t>
            </a:r>
          </a:p>
          <a:p>
            <a:pPr marL="0" indent="0">
              <a:buNone/>
            </a:pPr>
            <a:r>
              <a:rPr lang="es-MX" sz="2000" dirty="0">
                <a:latin typeface="Barlow Medium" pitchFamily="2" charset="77"/>
              </a:rPr>
              <a:t>7. Diríjase a Histórico de declaración de bienes y rentas para imprimir y firmar el documento</a:t>
            </a:r>
          </a:p>
          <a:p>
            <a:pPr marL="342900" indent="-342900">
              <a:buAutoNum type="arabicPeriod"/>
            </a:pPr>
            <a:endParaRPr lang="es-ES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8362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9" y="49036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28" y="1171399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Barlow Medium" pitchFamily="2" charset="77"/>
              </a:rPr>
              <a:t>¿Cómo diligencio la Declaración de Bienes y Rentas en el SIGEP II?</a:t>
            </a:r>
          </a:p>
          <a:p>
            <a:endParaRPr lang="es-MX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3C2FC-A89D-4C93-B681-1B40C587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346"/>
            <a:ext cx="9487812" cy="40251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EB1E72-B393-4FF8-8975-E97508B3733C}"/>
              </a:ext>
            </a:extLst>
          </p:cNvPr>
          <p:cNvSpPr txBox="1"/>
          <p:nvPr/>
        </p:nvSpPr>
        <p:spPr>
          <a:xfrm>
            <a:off x="9575551" y="1297764"/>
            <a:ext cx="22382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Barlow Medium" pitchFamily="2" charset="77"/>
              </a:rPr>
              <a:t>Nota: En la sesión de Ingresos y Rentas Laborales se recomienda escoger SALARIOS Y DEMÁS INGRESOS LABORALES y el valor a registrar es el que aparece en el certificado de ingresos y retenciones en total de ingresos brutos.</a:t>
            </a:r>
            <a:endParaRPr lang="es-CO" sz="2000" dirty="0">
              <a:latin typeface="Barlow Medium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A8A86A-6A2C-40A6-A871-2B94E0EAD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12" y="5564540"/>
            <a:ext cx="8358188" cy="512284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87498165-932E-44DD-98DD-BBC934FE9B17}"/>
              </a:ext>
            </a:extLst>
          </p:cNvPr>
          <p:cNvSpPr/>
          <p:nvPr/>
        </p:nvSpPr>
        <p:spPr>
          <a:xfrm rot="5400000">
            <a:off x="9372627" y="5704013"/>
            <a:ext cx="220336" cy="185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2567E7C2-D9B1-4381-9E20-D6C26B34A282}"/>
              </a:ext>
            </a:extLst>
          </p:cNvPr>
          <p:cNvSpPr/>
          <p:nvPr/>
        </p:nvSpPr>
        <p:spPr>
          <a:xfrm rot="5400000">
            <a:off x="6285115" y="3948516"/>
            <a:ext cx="220336" cy="185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06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9" y="49036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28" y="1171399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Barlow Medium" pitchFamily="2" charset="77"/>
              </a:rPr>
              <a:t>¿Cómo diligencio la Declaración de Bienes y Rentas en el SIGEP II?</a:t>
            </a:r>
          </a:p>
          <a:p>
            <a:endParaRPr lang="es-MX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C14C15-FDA6-4210-BB13-C21209BBE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85" y="1518286"/>
            <a:ext cx="10611424" cy="44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7E439-73F7-0E4D-99AF-EB0C7232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9" y="49036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rgbClr val="002060"/>
                </a:solidFill>
                <a:latin typeface="Barlow ExtraBold" pitchFamily="2" charset="77"/>
              </a:rPr>
              <a:t>Pasos declaración Bienes y Rentas  SIGEP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C6871-9947-6D43-8952-B96DDB68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28" y="1171399"/>
            <a:ext cx="10515600" cy="3989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latin typeface="Barlow Medium" pitchFamily="2" charset="77"/>
              </a:rPr>
              <a:t>¿Cómo diligencio la Declaración de Bienes y Rentas en el SIGEP II?</a:t>
            </a:r>
          </a:p>
          <a:p>
            <a:endParaRPr lang="es-MX" sz="2000" dirty="0">
              <a:latin typeface="Barlow Medium" pitchFamily="2" charset="77"/>
            </a:endParaRPr>
          </a:p>
          <a:p>
            <a:pPr marL="0" indent="0">
              <a:buNone/>
            </a:pPr>
            <a:endParaRPr lang="es-CO" sz="2000" dirty="0">
              <a:latin typeface="Barlow Medium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577EFC-0268-4072-AB12-1F49362D8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7" y="1573036"/>
            <a:ext cx="11131302" cy="448030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7FF98BE-1322-4BB8-A3AA-A50A58EECF30}"/>
              </a:ext>
            </a:extLst>
          </p:cNvPr>
          <p:cNvGrpSpPr/>
          <p:nvPr/>
        </p:nvGrpSpPr>
        <p:grpSpPr>
          <a:xfrm>
            <a:off x="4006468" y="4062081"/>
            <a:ext cx="6644542" cy="2097453"/>
            <a:chOff x="4006468" y="3646583"/>
            <a:chExt cx="6644542" cy="2097453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13862DF-8892-4A5F-8742-05E6CDA3A72E}"/>
                </a:ext>
              </a:extLst>
            </p:cNvPr>
            <p:cNvSpPr/>
            <p:nvPr/>
          </p:nvSpPr>
          <p:spPr>
            <a:xfrm>
              <a:off x="4006468" y="4917771"/>
              <a:ext cx="815248" cy="82626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47E4456-7794-4227-97F1-301EF3B04BAC}"/>
                </a:ext>
              </a:extLst>
            </p:cNvPr>
            <p:cNvSpPr txBox="1"/>
            <p:nvPr/>
          </p:nvSpPr>
          <p:spPr>
            <a:xfrm>
              <a:off x="4555010" y="3646583"/>
              <a:ext cx="6096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s-ES"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DD2F48-9F0B-48FF-ACAF-CF52334EDC0D}"/>
              </a:ext>
            </a:extLst>
          </p:cNvPr>
          <p:cNvSpPr txBox="1"/>
          <p:nvPr/>
        </p:nvSpPr>
        <p:spPr>
          <a:xfrm>
            <a:off x="4223778" y="53942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BC9FC40-9299-4B4C-B3AF-BA0CAB16AB45}"/>
              </a:ext>
            </a:extLst>
          </p:cNvPr>
          <p:cNvSpPr/>
          <p:nvPr/>
        </p:nvSpPr>
        <p:spPr>
          <a:xfrm>
            <a:off x="3025421" y="3690866"/>
            <a:ext cx="2043289" cy="2185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dirty="0"/>
              <a:t>01/01/2022-31/12/2022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4270438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574</Words>
  <Application>Microsoft Office PowerPoint</Application>
  <PresentationFormat>Panorámica</PresentationFormat>
  <Paragraphs>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Diligenciamiento Bienes y Rentas SIGEP II</vt:lpstr>
      <vt:lpstr>Declaración de Bienes y Rentas SIGEP II</vt:lpstr>
      <vt:lpstr>Pasos declaración Bienes y Rentas  SIGEP II</vt:lpstr>
      <vt:lpstr>Pasos declaración Bienes y Rentas  SIGEP II</vt:lpstr>
      <vt:lpstr>Pasos declaración Bienes y Rentas  SIGEP II</vt:lpstr>
      <vt:lpstr>Pasos declaración Bienes y Rentas  SIGEP II</vt:lpstr>
      <vt:lpstr>Pasos declaración Bienes y Rentas  SIGEP II</vt:lpstr>
      <vt:lpstr>Pasos declaración Bienes y Rentas  SIGEP II</vt:lpstr>
      <vt:lpstr>Pasos declaración Bienes y Rentas  SIGEP II</vt:lpstr>
      <vt:lpstr>Pasos declaración Bienes y Rentas  SIGEP II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 PRESENTACIÓN 2023</dc:title>
  <dc:creator>Microsoft Office User</dc:creator>
  <cp:lastModifiedBy>YURBRIN BUITRAGO Buitrago</cp:lastModifiedBy>
  <cp:revision>9</cp:revision>
  <dcterms:created xsi:type="dcterms:W3CDTF">2023-02-10T00:56:14Z</dcterms:created>
  <dcterms:modified xsi:type="dcterms:W3CDTF">2023-04-14T19:51:06Z</dcterms:modified>
</cp:coreProperties>
</file>